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d5f9d78cb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d5f9d78cb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d5f9d78c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d5f9d78c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5f9d78cb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5f9d78cb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d2f4b97b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d2f4b97b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d2f4b97b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d2f4b97b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d5f9d78cb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d5f9d78cb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d5f9d78cb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d5f9d78cb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d5f9d78cb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d5f9d78cb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d5f9d78cb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d5f9d78cb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d5f9d78cb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d5f9d78cb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d2f4b97b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d2f4b97b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d5f9d78cb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d5f9d78cb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d5f9d78cb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d5f9d78cb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d5f9d78cb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d5f9d78cb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d5f9d78cb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d5f9d78cb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d2f4b97b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d2f4b97b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d5f9d78cb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d5f9d78cb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d5f9d78cb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d5f9d78cb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d5f9d78cb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d5f9d78cb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d5f9d78cb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d5f9d78cb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d5f9d78cb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d5f9d78cb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d2f4b97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d2f4b97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d5f9d78cb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d5f9d78cb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d5f9d78cb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d5f9d78cb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d5f9d78cb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d5f9d78cb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d5f9d78cb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d5f9d78cb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d5f9d78cb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d5f9d78cb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d5f9d78cb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d5f9d78cb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d5f9d78cb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d5f9d78cb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d5f9d78cb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d5f9d78cb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d2f4b97b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d2f4b97b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d2f4b97b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d2f4b97b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d5f9d78cb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d5f9d78cb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d5f9d78cb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d5f9d78cb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d5f9d78cb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d5f9d78cb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d5f9d78cb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d5f9d78cb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d5f9d78cb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d5f9d78cb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d5f9d78c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d5f9d78c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d5f9d78cb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d5f9d78cb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7.pn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7.png"/><Relationship Id="rId5" Type="http://schemas.openxmlformats.org/officeDocument/2006/relationships/image" Target="../media/image5.jpg"/><Relationship Id="rId6" Type="http://schemas.openxmlformats.org/officeDocument/2006/relationships/image" Target="../media/image4.jpg"/><Relationship Id="rId7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750" y="1805387"/>
            <a:ext cx="1532724" cy="153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/>
        </p:nvSpPr>
        <p:spPr>
          <a:xfrm>
            <a:off x="0" y="418525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Learn to program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100" y="3938850"/>
            <a:ext cx="3473625" cy="11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3338300" y="2190750"/>
            <a:ext cx="1630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Python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87400" y="4289188"/>
            <a:ext cx="49791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William Hartemink, Hazem Hassan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October Something, 2018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1146800" y="4295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Stuff that we’ll automate?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600" y="1850350"/>
            <a:ext cx="2105200" cy="1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400" y="1280850"/>
            <a:ext cx="1744750" cy="17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75" y="3286675"/>
            <a:ext cx="2838190" cy="15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/>
        </p:nvSpPr>
        <p:spPr>
          <a:xfrm>
            <a:off x="1146800" y="4295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Stuff that we’ll automate?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600" y="1850350"/>
            <a:ext cx="2105200" cy="1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400" y="1280850"/>
            <a:ext cx="1744750" cy="17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875" y="3286675"/>
            <a:ext cx="2838190" cy="15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6125" y="1376650"/>
            <a:ext cx="2678987" cy="16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1800" y="3200025"/>
            <a:ext cx="3223289" cy="18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Why Learn to Program?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16975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2224800" y="1764025"/>
            <a:ext cx="3260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Skills are in-demand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23833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2224800" y="2449825"/>
            <a:ext cx="5253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Programming is personally useful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"/>
            <a:ext cx="9143998" cy="499802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304725" y="711050"/>
            <a:ext cx="8541600" cy="3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</a:rPr>
              <a:t>Is it true that you have to start from a very young age?</a:t>
            </a:r>
            <a:endParaRPr b="1"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000" y="152400"/>
            <a:ext cx="587400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Why Learn to Program?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16975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2224800" y="1764025"/>
            <a:ext cx="3260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Skills are in-demand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23833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2224800" y="2449825"/>
            <a:ext cx="5253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Programming is personally useful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30691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2224800" y="3135625"/>
            <a:ext cx="5749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University age is a great time to start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50" y="826050"/>
            <a:ext cx="3777775" cy="395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1222550" y="264325"/>
            <a:ext cx="3722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Assembly (invented 1949)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5949325" y="406600"/>
            <a:ext cx="21018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B (invented 1969)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250" y="869200"/>
            <a:ext cx="3652850" cy="9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/>
        </p:nvSpPr>
        <p:spPr>
          <a:xfrm>
            <a:off x="1235350" y="242300"/>
            <a:ext cx="17934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Java (1991)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75" y="704900"/>
            <a:ext cx="3170025" cy="8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5738250" y="242300"/>
            <a:ext cx="17934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Python</a:t>
            </a:r>
            <a:r>
              <a:rPr b="1" lang="en" sz="1800">
                <a:solidFill>
                  <a:srgbClr val="FFFFFF"/>
                </a:solidFill>
              </a:rPr>
              <a:t> (1990)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675" y="783977"/>
            <a:ext cx="2882750" cy="5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/>
        </p:nvSpPr>
        <p:spPr>
          <a:xfrm>
            <a:off x="1235350" y="242300"/>
            <a:ext cx="17934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Java (1991)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75" y="704900"/>
            <a:ext cx="3170025" cy="8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/>
        </p:nvSpPr>
        <p:spPr>
          <a:xfrm>
            <a:off x="5738250" y="242300"/>
            <a:ext cx="17934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Python (1990)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675" y="783977"/>
            <a:ext cx="2882750" cy="54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2358150" y="2896675"/>
            <a:ext cx="4427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How is this possible?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/>
        </p:nvSpPr>
        <p:spPr>
          <a:xfrm>
            <a:off x="1399950" y="451550"/>
            <a:ext cx="6344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print(“hello world”)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/>
        </p:nvSpPr>
        <p:spPr>
          <a:xfrm>
            <a:off x="1167475" y="506650"/>
            <a:ext cx="7797600" cy="3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FFFFFF"/>
                </a:solidFill>
              </a:rPr>
              <a:t>Why Learn to Program?</a:t>
            </a:r>
            <a:endParaRPr b="1" sz="6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/>
        </p:nvSpPr>
        <p:spPr>
          <a:xfrm>
            <a:off x="1399950" y="451550"/>
            <a:ext cx="6344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print(“hello world”)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78" name="Google Shape;278;p32"/>
          <p:cNvCxnSpPr/>
          <p:nvPr/>
        </p:nvCxnSpPr>
        <p:spPr>
          <a:xfrm rot="10800000">
            <a:off x="1817200" y="947075"/>
            <a:ext cx="473700" cy="859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2"/>
          <p:cNvSpPr txBox="1"/>
          <p:nvPr/>
        </p:nvSpPr>
        <p:spPr>
          <a:xfrm>
            <a:off x="1916425" y="1806275"/>
            <a:ext cx="3260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Does a whole lot of things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/>
        </p:nvSpPr>
        <p:spPr>
          <a:xfrm>
            <a:off x="1399950" y="451550"/>
            <a:ext cx="6344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print(“hello world”)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85" name="Google Shape;285;p33"/>
          <p:cNvCxnSpPr/>
          <p:nvPr/>
        </p:nvCxnSpPr>
        <p:spPr>
          <a:xfrm rot="10800000">
            <a:off x="1817200" y="947075"/>
            <a:ext cx="473700" cy="859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3"/>
          <p:cNvSpPr txBox="1"/>
          <p:nvPr/>
        </p:nvSpPr>
        <p:spPr>
          <a:xfrm>
            <a:off x="1916425" y="1806275"/>
            <a:ext cx="3260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Does a whole lot of things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725" y="609475"/>
            <a:ext cx="2729440" cy="3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5956725" y="96825"/>
            <a:ext cx="28986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120 lines of code (in C)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813225" y="2938925"/>
            <a:ext cx="4308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And that doesn’t really matter to us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/>
        </p:nvSpPr>
        <p:spPr>
          <a:xfrm>
            <a:off x="1399950" y="451550"/>
            <a:ext cx="6344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print(“hello world”)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95" name="Google Shape;295;p34"/>
          <p:cNvCxnSpPr/>
          <p:nvPr/>
        </p:nvCxnSpPr>
        <p:spPr>
          <a:xfrm rot="10800000">
            <a:off x="1817200" y="947075"/>
            <a:ext cx="473700" cy="859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4"/>
          <p:cNvSpPr txBox="1"/>
          <p:nvPr/>
        </p:nvSpPr>
        <p:spPr>
          <a:xfrm>
            <a:off x="1916425" y="1806275"/>
            <a:ext cx="3260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Does a whole lot of things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725" y="609475"/>
            <a:ext cx="2729440" cy="3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5956725" y="96825"/>
            <a:ext cx="28986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120 lines of code (in C)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813225" y="2938925"/>
            <a:ext cx="4308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People are building tools like these every day!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Why Learn to Program?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16975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2224800" y="1764025"/>
            <a:ext cx="3260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Skills are in-demand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23833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2224800" y="2449825"/>
            <a:ext cx="5253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Programming is personally useful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30691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2224800" y="3135625"/>
            <a:ext cx="5749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University age is a great time to start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37549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2224800" y="3821425"/>
            <a:ext cx="6465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Programming is more accessible than ever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Why Python?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250" y="570449"/>
            <a:ext cx="883299" cy="8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Why Python?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250" y="570449"/>
            <a:ext cx="883299" cy="8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16975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2224800" y="1764025"/>
            <a:ext cx="6112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Good First programming language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Why Python?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250" y="570449"/>
            <a:ext cx="883299" cy="8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16975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 txBox="1"/>
          <p:nvPr/>
        </p:nvSpPr>
        <p:spPr>
          <a:xfrm>
            <a:off x="2224800" y="1764025"/>
            <a:ext cx="6112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Good First programming language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</a:rPr>
              <a:t>Consistently Popular</a:t>
            </a:r>
            <a:endParaRPr b="1" sz="3400">
              <a:solidFill>
                <a:srgbClr val="FFFFFF"/>
              </a:solidFill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00" y="506649"/>
            <a:ext cx="883299" cy="8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75" y="1817211"/>
            <a:ext cx="4419602" cy="236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497" y="1938375"/>
            <a:ext cx="3517840" cy="28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/>
          <p:nvPr/>
        </p:nvSpPr>
        <p:spPr>
          <a:xfrm>
            <a:off x="641523" y="3127249"/>
            <a:ext cx="536975" cy="265025"/>
          </a:xfrm>
          <a:custGeom>
            <a:rect b="b" l="l" r="r" t="t"/>
            <a:pathLst>
              <a:path extrusionOk="0" h="10601" w="21479">
                <a:moveTo>
                  <a:pt x="2975" y="8399"/>
                </a:moveTo>
                <a:cubicBezTo>
                  <a:pt x="9228" y="8399"/>
                  <a:pt x="21479" y="11568"/>
                  <a:pt x="21479" y="5315"/>
                </a:cubicBezTo>
                <a:cubicBezTo>
                  <a:pt x="21479" y="-1498"/>
                  <a:pt x="7055" y="-834"/>
                  <a:pt x="1213" y="2671"/>
                </a:cubicBezTo>
                <a:cubicBezTo>
                  <a:pt x="-1057" y="4033"/>
                  <a:pt x="469" y="8234"/>
                  <a:pt x="1654" y="1060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Google Shape;349;p40"/>
          <p:cNvSpPr/>
          <p:nvPr/>
        </p:nvSpPr>
        <p:spPr>
          <a:xfrm>
            <a:off x="6444073" y="2486649"/>
            <a:ext cx="536975" cy="265025"/>
          </a:xfrm>
          <a:custGeom>
            <a:rect b="b" l="l" r="r" t="t"/>
            <a:pathLst>
              <a:path extrusionOk="0" h="10601" w="21479">
                <a:moveTo>
                  <a:pt x="2975" y="8399"/>
                </a:moveTo>
                <a:cubicBezTo>
                  <a:pt x="9228" y="8399"/>
                  <a:pt x="21479" y="11568"/>
                  <a:pt x="21479" y="5315"/>
                </a:cubicBezTo>
                <a:cubicBezTo>
                  <a:pt x="21479" y="-1498"/>
                  <a:pt x="7055" y="-834"/>
                  <a:pt x="1213" y="2671"/>
                </a:cubicBezTo>
                <a:cubicBezTo>
                  <a:pt x="-1057" y="4033"/>
                  <a:pt x="469" y="8234"/>
                  <a:pt x="1654" y="1060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</a:rPr>
              <a:t>Consistently Popular</a:t>
            </a:r>
            <a:endParaRPr b="1" sz="3400">
              <a:solidFill>
                <a:srgbClr val="FFFFFF"/>
              </a:solidFill>
            </a:endParaRPr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500" y="506649"/>
            <a:ext cx="883299" cy="8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413" y="1518025"/>
            <a:ext cx="5335180" cy="338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6194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625" y="152400"/>
            <a:ext cx="4653500" cy="9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</a:rPr>
              <a:t>Easy to Read</a:t>
            </a:r>
            <a:endParaRPr b="1" sz="3400">
              <a:solidFill>
                <a:srgbClr val="FFFFFF"/>
              </a:solidFill>
            </a:endParaRPr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25" y="417399"/>
            <a:ext cx="883299" cy="8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700" y="1551075"/>
            <a:ext cx="3527306" cy="338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802" y="1551075"/>
            <a:ext cx="2757749" cy="26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</a:rPr>
              <a:t>Easy to Write</a:t>
            </a:r>
            <a:endParaRPr b="1" sz="3400">
              <a:solidFill>
                <a:srgbClr val="FFFFFF"/>
              </a:solidFill>
            </a:endParaRPr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25" y="417399"/>
            <a:ext cx="883299" cy="8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313" y="1529050"/>
            <a:ext cx="5415920" cy="33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</a:rPr>
              <a:t>Loads of tools (libraries, packages)</a:t>
            </a:r>
            <a:endParaRPr b="1" sz="3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</a:rPr>
              <a:t>Loads of tools (libraries, packages)</a:t>
            </a:r>
            <a:endParaRPr b="1" sz="3400">
              <a:solidFill>
                <a:srgbClr val="FFFFFF"/>
              </a:solidFill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1541950" y="1420800"/>
            <a:ext cx="6344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Open up terminal, and type: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&gt;&gt;&gt;conda list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To see how many you have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425" y="152400"/>
            <a:ext cx="60608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10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Python is open-source!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715900" y="1586000"/>
            <a:ext cx="6344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It’s free to use, unlike MATLAB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Why Python?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250" y="570449"/>
            <a:ext cx="883299" cy="8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16975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2224800" y="1764025"/>
            <a:ext cx="6112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Good First programming language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b="1" lang="en" sz="2400">
                <a:solidFill>
                  <a:srgbClr val="FFFFFF"/>
                </a:solidFill>
              </a:rPr>
              <a:t>Easy to Read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b="1" lang="en" sz="2400">
                <a:solidFill>
                  <a:srgbClr val="FFFFFF"/>
                </a:solidFill>
              </a:rPr>
              <a:t>Easy to Write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</a:pPr>
            <a:r>
              <a:rPr b="1" lang="en" sz="2400">
                <a:solidFill>
                  <a:srgbClr val="FFFFFF"/>
                </a:solidFill>
              </a:rPr>
              <a:t>Loads of Tools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Open-Source!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3145302"/>
            <a:ext cx="6286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2605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/>
        </p:nvSpPr>
        <p:spPr>
          <a:xfrm>
            <a:off x="837050" y="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Python is a favorite &lt;3</a:t>
            </a:r>
            <a:endParaRPr b="1" sz="3200"/>
          </a:p>
        </p:txBody>
      </p:sp>
      <p:sp>
        <p:nvSpPr>
          <p:cNvPr id="414" name="Google Shape;414;p50"/>
          <p:cNvSpPr txBox="1"/>
          <p:nvPr/>
        </p:nvSpPr>
        <p:spPr>
          <a:xfrm>
            <a:off x="5361950" y="3436350"/>
            <a:ext cx="3559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84.6% approval</a:t>
            </a:r>
            <a:endParaRPr b="1" sz="3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2605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1"/>
          <p:cNvSpPr txBox="1"/>
          <p:nvPr/>
        </p:nvSpPr>
        <p:spPr>
          <a:xfrm>
            <a:off x="837050" y="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Especially to young people</a:t>
            </a:r>
            <a:endParaRPr b="1" sz="3200"/>
          </a:p>
        </p:txBody>
      </p:sp>
      <p:sp>
        <p:nvSpPr>
          <p:cNvPr id="421" name="Google Shape;421;p51"/>
          <p:cNvSpPr txBox="1"/>
          <p:nvPr/>
        </p:nvSpPr>
        <p:spPr>
          <a:xfrm>
            <a:off x="5361950" y="3436350"/>
            <a:ext cx="3559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88.0</a:t>
            </a:r>
            <a:r>
              <a:rPr b="1" lang="en" sz="3200"/>
              <a:t>% approval</a:t>
            </a:r>
            <a:endParaRPr b="1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6194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625" y="152400"/>
            <a:ext cx="4653500" cy="9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>
            <a:off x="374475" y="1057325"/>
            <a:ext cx="3083900" cy="33050"/>
          </a:xfrm>
          <a:custGeom>
            <a:rect b="b" l="l" r="r" t="t"/>
            <a:pathLst>
              <a:path extrusionOk="0" h="1322" w="123356">
                <a:moveTo>
                  <a:pt x="0" y="1322"/>
                </a:moveTo>
                <a:cubicBezTo>
                  <a:pt x="41121" y="1322"/>
                  <a:pt x="82235" y="0"/>
                  <a:pt x="123356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Google Shape;157;p16"/>
          <p:cNvSpPr/>
          <p:nvPr/>
        </p:nvSpPr>
        <p:spPr>
          <a:xfrm>
            <a:off x="374475" y="1508900"/>
            <a:ext cx="3337225" cy="76200"/>
          </a:xfrm>
          <a:custGeom>
            <a:rect b="b" l="l" r="r" t="t"/>
            <a:pathLst>
              <a:path extrusionOk="0" h="3048" w="133489">
                <a:moveTo>
                  <a:pt x="0" y="2203"/>
                </a:moveTo>
                <a:cubicBezTo>
                  <a:pt x="32015" y="2203"/>
                  <a:pt x="64185" y="4511"/>
                  <a:pt x="96041" y="1322"/>
                </a:cubicBezTo>
                <a:cubicBezTo>
                  <a:pt x="104375" y="488"/>
                  <a:pt x="112777" y="441"/>
                  <a:pt x="121153" y="441"/>
                </a:cubicBezTo>
                <a:cubicBezTo>
                  <a:pt x="125268" y="441"/>
                  <a:pt x="129810" y="1842"/>
                  <a:pt x="133489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Google Shape;158;p16"/>
          <p:cNvSpPr/>
          <p:nvPr/>
        </p:nvSpPr>
        <p:spPr>
          <a:xfrm>
            <a:off x="374475" y="1927425"/>
            <a:ext cx="3403300" cy="44075"/>
          </a:xfrm>
          <a:custGeom>
            <a:rect b="b" l="l" r="r" t="t"/>
            <a:pathLst>
              <a:path extrusionOk="0" h="1763" w="136132">
                <a:moveTo>
                  <a:pt x="0" y="1763"/>
                </a:moveTo>
                <a:cubicBezTo>
                  <a:pt x="45381" y="1763"/>
                  <a:pt x="90751" y="0"/>
                  <a:pt x="136132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Google Shape;159;p16"/>
          <p:cNvSpPr/>
          <p:nvPr/>
        </p:nvSpPr>
        <p:spPr>
          <a:xfrm>
            <a:off x="440550" y="2296142"/>
            <a:ext cx="4306450" cy="106100"/>
          </a:xfrm>
          <a:custGeom>
            <a:rect b="b" l="l" r="r" t="t"/>
            <a:pathLst>
              <a:path extrusionOk="0" h="4244" w="172258">
                <a:moveTo>
                  <a:pt x="0" y="1552"/>
                </a:moveTo>
                <a:cubicBezTo>
                  <a:pt x="29958" y="1552"/>
                  <a:pt x="60100" y="-1760"/>
                  <a:pt x="89874" y="1552"/>
                </a:cubicBezTo>
                <a:cubicBezTo>
                  <a:pt x="101558" y="2852"/>
                  <a:pt x="113480" y="1214"/>
                  <a:pt x="125118" y="2874"/>
                </a:cubicBezTo>
                <a:cubicBezTo>
                  <a:pt x="132243" y="3891"/>
                  <a:pt x="139723" y="5058"/>
                  <a:pt x="146706" y="3314"/>
                </a:cubicBezTo>
                <a:cubicBezTo>
                  <a:pt x="155000" y="1243"/>
                  <a:pt x="163709" y="1111"/>
                  <a:pt x="172258" y="111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Google Shape;160;p16"/>
          <p:cNvSpPr/>
          <p:nvPr/>
        </p:nvSpPr>
        <p:spPr>
          <a:xfrm>
            <a:off x="418525" y="2731450"/>
            <a:ext cx="2334950" cy="108775"/>
          </a:xfrm>
          <a:custGeom>
            <a:rect b="b" l="l" r="r" t="t"/>
            <a:pathLst>
              <a:path extrusionOk="0" h="4351" w="93398">
                <a:moveTo>
                  <a:pt x="0" y="3525"/>
                </a:moveTo>
                <a:cubicBezTo>
                  <a:pt x="22322" y="3525"/>
                  <a:pt x="44780" y="5552"/>
                  <a:pt x="66965" y="3084"/>
                </a:cubicBezTo>
                <a:cubicBezTo>
                  <a:pt x="75781" y="2103"/>
                  <a:pt x="84527" y="0"/>
                  <a:pt x="93398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Google Shape;161;p16"/>
          <p:cNvSpPr/>
          <p:nvPr/>
        </p:nvSpPr>
        <p:spPr>
          <a:xfrm>
            <a:off x="374475" y="3169425"/>
            <a:ext cx="3337225" cy="108781"/>
          </a:xfrm>
          <a:custGeom>
            <a:rect b="b" l="l" r="r" t="t"/>
            <a:pathLst>
              <a:path extrusionOk="0" h="8654" w="133489">
                <a:moveTo>
                  <a:pt x="0" y="6167"/>
                </a:moveTo>
                <a:cubicBezTo>
                  <a:pt x="20127" y="6167"/>
                  <a:pt x="40352" y="10155"/>
                  <a:pt x="60356" y="7930"/>
                </a:cubicBezTo>
                <a:cubicBezTo>
                  <a:pt x="71074" y="6738"/>
                  <a:pt x="81754" y="5078"/>
                  <a:pt x="92517" y="4405"/>
                </a:cubicBezTo>
                <a:cubicBezTo>
                  <a:pt x="100772" y="3889"/>
                  <a:pt x="109000" y="2930"/>
                  <a:pt x="117188" y="1762"/>
                </a:cubicBezTo>
                <a:cubicBezTo>
                  <a:pt x="122599" y="990"/>
                  <a:pt x="128598" y="2440"/>
                  <a:pt x="133489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Google Shape;162;p16"/>
          <p:cNvSpPr/>
          <p:nvPr/>
        </p:nvSpPr>
        <p:spPr>
          <a:xfrm>
            <a:off x="429550" y="3535475"/>
            <a:ext cx="1784250" cy="99125"/>
          </a:xfrm>
          <a:custGeom>
            <a:rect b="b" l="l" r="r" t="t"/>
            <a:pathLst>
              <a:path extrusionOk="0" h="3965" w="71370">
                <a:moveTo>
                  <a:pt x="0" y="3965"/>
                </a:moveTo>
                <a:cubicBezTo>
                  <a:pt x="23827" y="3965"/>
                  <a:pt x="47543" y="0"/>
                  <a:pt x="71370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Google Shape;163;p16"/>
          <p:cNvSpPr/>
          <p:nvPr/>
        </p:nvSpPr>
        <p:spPr>
          <a:xfrm>
            <a:off x="440550" y="4479648"/>
            <a:ext cx="2356975" cy="36050"/>
          </a:xfrm>
          <a:custGeom>
            <a:rect b="b" l="l" r="r" t="t"/>
            <a:pathLst>
              <a:path extrusionOk="0" h="1442" w="94279">
                <a:moveTo>
                  <a:pt x="0" y="1442"/>
                </a:moveTo>
                <a:cubicBezTo>
                  <a:pt x="31298" y="-1400"/>
                  <a:pt x="62852" y="1002"/>
                  <a:pt x="94279" y="100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Google Shape;164;p16"/>
          <p:cNvSpPr/>
          <p:nvPr/>
        </p:nvSpPr>
        <p:spPr>
          <a:xfrm>
            <a:off x="341425" y="4868150"/>
            <a:ext cx="3271150" cy="77100"/>
          </a:xfrm>
          <a:custGeom>
            <a:rect b="b" l="l" r="r" t="t"/>
            <a:pathLst>
              <a:path extrusionOk="0" h="3084" w="130846">
                <a:moveTo>
                  <a:pt x="0" y="3084"/>
                </a:moveTo>
                <a:cubicBezTo>
                  <a:pt x="43627" y="3084"/>
                  <a:pt x="87219" y="0"/>
                  <a:pt x="130846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/>
        </p:nvSpPr>
        <p:spPr>
          <a:xfrm>
            <a:off x="2830575" y="770975"/>
            <a:ext cx="61785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</a:rPr>
              <a:t>Course</a:t>
            </a:r>
            <a:endParaRPr b="1" sz="7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</a:rPr>
              <a:t>Overview</a:t>
            </a:r>
            <a:endParaRPr b="1"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/>
        </p:nvSpPr>
        <p:spPr>
          <a:xfrm>
            <a:off x="1167475" y="5066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Why Learn to Program?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50" y="1697502"/>
            <a:ext cx="6286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2224800" y="1764025"/>
            <a:ext cx="3260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Skills are in-demand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/>
        </p:nvSpPr>
        <p:spPr>
          <a:xfrm>
            <a:off x="673200" y="14538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Programming can be personally useful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673200" y="14538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Programming can be personally useful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763" y="59400"/>
            <a:ext cx="3702475" cy="48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/>
        </p:nvSpPr>
        <p:spPr>
          <a:xfrm>
            <a:off x="1146800" y="4295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Stuff that we’ll automate?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/>
        </p:nvSpPr>
        <p:spPr>
          <a:xfrm>
            <a:off x="1146800" y="429550"/>
            <a:ext cx="7797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Stuff that we’ll automate?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600" y="1850350"/>
            <a:ext cx="2105200" cy="1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